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11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9.png" ContentType="image/png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10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24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23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charts/chart11.xml" ContentType="application/vnd.openxmlformats-officedocument.drawingml.chart+xml"/>
  <Override PartName="/ppt/charts/chart10.xml" ContentType="application/vnd.openxmlformats-officedocument.drawingml.chart+xml"/>
  <Override PartName="/ppt/charts/chart9.xml" ContentType="application/vnd.openxmlformats-officedocument.drawingml.char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7.xml" ContentType="application/vnd.openxmlformats-officedocument.drawingml.chart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
</Relationships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/>
          <a:lstStyle/>
          <a:p>
            <a:pPr>
              <a:defRPr b="1" sz="2000" spc="-1">
                <a:solidFill>
                  <a:srgbClr val="000000"/>
                </a:solidFill>
                <a:latin typeface="Trebuchet MS"/>
                <a:ea typeface="DejaVu Sans"/>
              </a:defRPr>
            </a:pPr>
            <a:r>
              <a:rPr b="1" sz="2000" spc="-1">
                <a:solidFill>
                  <a:srgbClr val="000000"/>
                </a:solidFill>
                <a:latin typeface="Trebuchet MS"/>
                <a:ea typeface="DejaVu Sans"/>
              </a:rPr>
              <a:t>Количество педагогических работников общеобразовательных организаций                    
9059 чел ( из общего кол-ва 13758)</a:t>
            </a:r>
          </a:p>
        </c:rich>
      </c:tx>
      <c:layout>
        <c:manualLayout>
          <c:xMode val="edge"/>
          <c:yMode val="edge"/>
          <c:x val="0.219267288463154"/>
          <c:y val="0.0325537470140548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backWall>
      <c:spPr>
        <a:solidFill>
          <a:srgbClr val="d9d9d9"/>
        </a:solidFill>
        <a:ln>
          <a:noFill/>
        </a:ln>
      </c:spPr>
    </c:backWall>
    <c:plotArea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Количество педагогических работников общеобразовательных организаций 9050 чел ( из общего кол-ва 13758)</c:v>
                </c:pt>
              </c:strCache>
            </c:strRef>
          </c:tx>
          <c:spPr>
            <a:solidFill>
              <a:srgbClr val="4e67c8"/>
            </a:solidFill>
            <a:ln>
              <a:noFill/>
            </a:ln>
          </c:spPr>
          <c:explosion val="25"/>
          <c:dPt>
            <c:idx val="0"/>
            <c:spPr>
              <a:solidFill>
                <a:srgbClr val="4e67c8"/>
              </a:solidFill>
              <a:ln>
                <a:noFill/>
              </a:ln>
            </c:spPr>
          </c:dPt>
          <c:dPt>
            <c:idx val="1"/>
            <c:spPr>
              <a:solidFill>
                <a:srgbClr val="5eccf3"/>
              </a:solidFill>
              <a:ln>
                <a:noFill/>
              </a:ln>
            </c:spPr>
          </c:dPt>
          <c:dPt>
            <c:idx val="2"/>
            <c:spPr>
              <a:solidFill>
                <a:srgbClr val="a7ea52"/>
              </a:solidFill>
              <a:ln>
                <a:noFill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2"/>
              <c:dLblPos val="bestFit"/>
              <c:showLegendKey val="0"/>
              <c:showVal val="0"/>
              <c:showCatName val="0"/>
              <c:showSerName val="0"/>
              <c:showPercent val="1"/>
            </c:dLbl>
            <c:dLblPos val="bestFit"/>
            <c:showLegendKey val="0"/>
            <c:showVal val="0"/>
            <c:showCatName val="0"/>
            <c:showSerName val="0"/>
            <c:showPercent val="1"/>
            <c:showLeaderLines val="0"/>
          </c:dLbls>
          <c:cat>
            <c:strRef>
              <c:f>categories</c:f>
              <c:strCache>
                <c:ptCount val="3"/>
                <c:pt idx="0">
                  <c:v>Имеют высшую КК 1824 чел</c:v>
                </c:pt>
                <c:pt idx="1">
                  <c:v>Имеют первую КК 4132 чел</c:v>
                </c:pt>
                <c:pt idx="2">
                  <c:v>Не имеют КК 3103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1824</c:v>
                </c:pt>
                <c:pt idx="1">
                  <c:v>4132</c:v>
                </c:pt>
                <c:pt idx="2">
                  <c:v>3103</c:v>
                </c:pt>
              </c:numCache>
            </c:numRef>
          </c:val>
        </c:ser>
      </c:pie3DChart>
      <c:spPr>
        <a:solidFill>
          <a:srgbClr val="d9d9d9"/>
        </a:solidFill>
        <a:ln>
          <a:noFill/>
        </a:ln>
      </c:spPr>
    </c:plotArea>
    <c:legend>
      <c:legendPos val="t"/>
      <c:layout>
        <c:manualLayout>
          <c:xMode val="edge"/>
          <c:yMode val="edge"/>
          <c:x val="0"/>
          <c:y val="0.216052383068548"/>
        </c:manualLayout>
      </c:layout>
      <c:overlay val="0"/>
      <c:spPr>
        <a:noFill/>
        <a:ln>
          <a:noFill/>
        </a:ln>
      </c:spPr>
    </c:legend>
    <c:plotVisOnly val="1"/>
    <c:dispBlanksAs val="gap"/>
  </c:chart>
  <c:spPr>
    <a:noFill/>
    <a:ln>
      <a:noFill/>
    </a:ln>
  </c:spPr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/>
          <a:lstStyle/>
          <a:p>
            <a:pPr>
              <a:defRPr b="1" sz="2000" spc="-1">
                <a:solidFill>
                  <a:srgbClr val="000000"/>
                </a:solidFill>
                <a:latin typeface="Trebuchet MS"/>
                <a:ea typeface="DejaVu Sans"/>
              </a:defRPr>
            </a:pPr>
            <a:r>
              <a:rPr b="1" sz="2000" spc="-1">
                <a:solidFill>
                  <a:srgbClr val="000000"/>
                </a:solidFill>
                <a:latin typeface="Trebuchet MS"/>
                <a:ea typeface="DejaVu Sans"/>
              </a:rPr>
              <a:t>Количество педагогических работников дошкольных образовательных организаций - 3202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backWall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0.00920517732816224"/>
          <c:y val="0.200674957815137"/>
          <c:w val="0.659548619223401"/>
          <c:h val="0.722454846572089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Дошкольное образование (всего 3219 чел)</c:v>
                </c:pt>
              </c:strCache>
            </c:strRef>
          </c:tx>
          <c:spPr>
            <a:solidFill>
              <a:srgbClr val="4e67c8"/>
            </a:solidFill>
            <a:ln>
              <a:noFill/>
            </a:ln>
          </c:spPr>
          <c:explosion val="2"/>
          <c:dPt>
            <c:idx val="0"/>
            <c:spPr>
              <a:solidFill>
                <a:srgbClr val="4e67c8"/>
              </a:solidFill>
              <a:ln>
                <a:noFill/>
              </a:ln>
            </c:spPr>
          </c:dPt>
          <c:dPt>
            <c:idx val="1"/>
            <c:spPr>
              <a:solidFill>
                <a:srgbClr val="5eccf3"/>
              </a:solidFill>
              <a:ln>
                <a:noFill/>
              </a:ln>
            </c:spPr>
          </c:dPt>
          <c:dPt>
            <c:idx val="2"/>
            <c:spPr>
              <a:solidFill>
                <a:srgbClr val="a7ea52"/>
              </a:solidFill>
              <a:ln>
                <a:noFill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2"/>
              <c:dLblPos val="bestFit"/>
              <c:showLegendKey val="0"/>
              <c:showVal val="0"/>
              <c:showCatName val="0"/>
              <c:showSerName val="0"/>
              <c:showPercent val="1"/>
            </c:dLbl>
            <c:dLblPos val="bestFit"/>
            <c:showLegendKey val="0"/>
            <c:showVal val="0"/>
            <c:showCatName val="0"/>
            <c:showSerName val="0"/>
            <c:showPercent val="1"/>
            <c:showLeaderLines val="0"/>
          </c:dLbls>
          <c:cat>
            <c:strRef>
              <c:f>categories</c:f>
              <c:strCache>
                <c:ptCount val="3"/>
                <c:pt idx="0">
                  <c:v>Имеют высшую КК 211 чел.</c:v>
                </c:pt>
                <c:pt idx="1">
                  <c:v>Имеют первую КК 1244 чел.</c:v>
                </c:pt>
                <c:pt idx="2">
                  <c:v>Не имеют КК 1747 чел.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211</c:v>
                </c:pt>
                <c:pt idx="1">
                  <c:v>1244</c:v>
                </c:pt>
                <c:pt idx="2">
                  <c:v>1747</c:v>
                </c:pt>
              </c:numCache>
            </c:numRef>
          </c:val>
        </c:ser>
      </c:pie3DChart>
      <c:spPr>
        <a:solidFill>
          <a:srgbClr val="d9d9d9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.635855881018412"/>
          <c:y val="0.460449533385179"/>
        </c:manualLayout>
      </c:layout>
      <c:overlay val="0"/>
      <c:spPr>
        <a:noFill/>
        <a:ln>
          <a:noFill/>
        </a:ln>
      </c:spPr>
    </c:legend>
    <c:plotVisOnly val="1"/>
    <c:dispBlanksAs val="gap"/>
  </c:chart>
  <c:spPr>
    <a:noFill/>
    <a:ln>
      <a:noFill/>
    </a:ln>
  </c:spPr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/>
          <a:lstStyle/>
          <a:p>
            <a:pPr>
              <a:defRPr b="1" sz="2000" spc="-1">
                <a:solidFill>
                  <a:srgbClr val="000000"/>
                </a:solidFill>
                <a:latin typeface="Trebuchet MS"/>
                <a:ea typeface="DejaVu Sans"/>
              </a:defRPr>
            </a:pPr>
            <a:r>
              <a:rPr b="1" sz="2000" spc="-1">
                <a:solidFill>
                  <a:srgbClr val="000000"/>
                </a:solidFill>
                <a:latin typeface="Trebuchet MS"/>
                <a:ea typeface="DejaVu Sans"/>
              </a:rPr>
              <a:t>Количество педагогических работников организаций  дополнительного образования  -1497 чел.</a:t>
            </a:r>
          </a:p>
        </c:rich>
      </c:tx>
      <c:layout>
        <c:manualLayout>
          <c:xMode val="edge"/>
          <c:yMode val="edge"/>
          <c:x val="0.158637446848278"/>
          <c:y val="0.0367050789586001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backWall>
      <c:spPr>
        <a:solidFill>
          <a:srgbClr val="d9d9d9"/>
        </a:solidFill>
        <a:ln>
          <a:noFill/>
        </a:ln>
      </c:spPr>
    </c:backWall>
    <c:plotArea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Дополнительное образование 1497 чел. </c:v>
                </c:pt>
              </c:strCache>
            </c:strRef>
          </c:tx>
          <c:spPr>
            <a:solidFill>
              <a:srgbClr val="4e67c8"/>
            </a:solidFill>
            <a:ln>
              <a:noFill/>
            </a:ln>
          </c:spPr>
          <c:explosion val="0"/>
          <c:dPt>
            <c:idx val="0"/>
            <c:spPr>
              <a:solidFill>
                <a:srgbClr val="4e67c8"/>
              </a:solidFill>
              <a:ln>
                <a:noFill/>
              </a:ln>
            </c:spPr>
          </c:dPt>
          <c:dPt>
            <c:idx val="1"/>
            <c:spPr>
              <a:solidFill>
                <a:srgbClr val="5eccf3"/>
              </a:solidFill>
              <a:ln>
                <a:noFill/>
              </a:ln>
            </c:spPr>
          </c:dPt>
          <c:dPt>
            <c:idx val="2"/>
            <c:spPr>
              <a:solidFill>
                <a:srgbClr val="a7ea52"/>
              </a:solidFill>
              <a:ln>
                <a:noFill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2"/>
              <c:dLblPos val="bestFit"/>
              <c:showLegendKey val="0"/>
              <c:showVal val="0"/>
              <c:showCatName val="0"/>
              <c:showSerName val="0"/>
              <c:showPercent val="1"/>
            </c:dLbl>
            <c:dLblPos val="bestFit"/>
            <c:showLegendKey val="0"/>
            <c:showVal val="0"/>
            <c:showCatName val="0"/>
            <c:showSerName val="0"/>
            <c:showPercent val="1"/>
            <c:showLeaderLines val="0"/>
          </c:dLbls>
          <c:cat>
            <c:strRef>
              <c:f>categories</c:f>
              <c:strCache>
                <c:ptCount val="3"/>
                <c:pt idx="0">
                  <c:v>Имеют первую КК 549 чел.</c:v>
                </c:pt>
                <c:pt idx="1">
                  <c:v>Имеют высшую КК 217 чел.</c:v>
                </c:pt>
                <c:pt idx="2">
                  <c:v>Не имеют КК 731 чел.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549</c:v>
                </c:pt>
                <c:pt idx="1">
                  <c:v>217</c:v>
                </c:pt>
                <c:pt idx="2">
                  <c:v>731</c:v>
                </c:pt>
              </c:numCache>
            </c:numRef>
          </c:val>
        </c:ser>
      </c:pie3DChart>
      <c:spPr>
        <a:solidFill>
          <a:srgbClr val="d9d9d9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.680944588711327"/>
          <c:y val="0.451099776176631"/>
        </c:manualLayout>
      </c:layout>
      <c:overlay val="0"/>
      <c:spPr>
        <a:noFill/>
        <a:ln>
          <a:noFill/>
        </a:ln>
      </c:spPr>
    </c:legend>
    <c:plotVisOnly val="1"/>
    <c:dispBlanksAs val="gap"/>
  </c:chart>
  <c:spPr>
    <a:noFill/>
    <a:ln>
      <a:noFill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/>
          <a:lstStyle/>
          <a:p>
            <a:pPr>
              <a:defRPr b="1" sz="1800" spc="-1">
                <a:solidFill>
                  <a:srgbClr val="000000"/>
                </a:solidFill>
                <a:latin typeface="Trebuchet MS"/>
                <a:ea typeface="DejaVu Sans"/>
              </a:defRPr>
            </a:pPr>
            <a:r>
              <a:rPr b="1" sz="1800" spc="-1">
                <a:solidFill>
                  <a:srgbClr val="000000"/>
                </a:solidFill>
                <a:latin typeface="Trebuchet MS"/>
                <a:ea typeface="DejaVu Sans"/>
              </a:rPr>
              <a:t>В 2015-2016 учебном году проведена аттестация 3044 педагогических и 11 руководящих работников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backWall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0.0776432527817264"/>
          <c:y val="0.221298668833198"/>
          <c:w val="0.517425616391353"/>
          <c:h val="0.679832510468096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2015-2016 гг</c:v>
                </c:pt>
              </c:strCache>
            </c:strRef>
          </c:tx>
          <c:spPr>
            <a:solidFill>
              <a:srgbClr val="4e67c8"/>
            </a:solidFill>
            <a:ln>
              <a:noFill/>
            </a:ln>
          </c:spPr>
          <c:explosion val="32"/>
          <c:dPt>
            <c:idx val="0"/>
            <c:spPr>
              <a:solidFill>
                <a:srgbClr val="4e67c8"/>
              </a:solidFill>
              <a:ln>
                <a:noFill/>
              </a:ln>
            </c:spPr>
          </c:dPt>
          <c:dPt>
            <c:idx val="1"/>
            <c:spPr>
              <a:solidFill>
                <a:srgbClr val="5eccf3"/>
              </a:solidFill>
              <a:ln>
                <a:noFill/>
              </a:ln>
            </c:spPr>
          </c:dPt>
          <c:dPt>
            <c:idx val="2"/>
            <c:spPr>
              <a:solidFill>
                <a:srgbClr val="a7ea52"/>
              </a:solidFill>
              <a:ln>
                <a:noFill/>
              </a:ln>
            </c:spPr>
          </c:dPt>
          <c:dPt>
            <c:idx val="3"/>
            <c:spPr>
              <a:solidFill>
                <a:srgbClr val="5dceaf"/>
              </a:solidFill>
              <a:ln>
                <a:noFill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2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3"/>
              <c:dLblPos val="bestFit"/>
              <c:showLegendKey val="0"/>
              <c:showVal val="0"/>
              <c:showCatName val="0"/>
              <c:showSerName val="0"/>
              <c:showPercent val="1"/>
            </c:dLbl>
            <c:dLblPos val="bestFit"/>
            <c:showLegendKey val="0"/>
            <c:showVal val="0"/>
            <c:showCatName val="0"/>
            <c:showSerName val="0"/>
            <c:showPercent val="1"/>
            <c:showLeaderLines val="0"/>
          </c:dLbls>
          <c:cat>
            <c:strRef>
              <c:f>categories</c:f>
              <c:strCache>
                <c:ptCount val="4"/>
                <c:pt idx="0">
                  <c:v>Основные общеобразовательные программы (общее и ДОУ)</c:v>
                </c:pt>
                <c:pt idx="1">
                  <c:v>Дополнительные образовательные программы</c:v>
                </c:pt>
                <c:pt idx="2">
                  <c:v>Образовательные программы СПО</c:v>
                </c:pt>
                <c:pt idx="3">
                  <c:v>Руководители образовательных организаций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2439</c:v>
                </c:pt>
                <c:pt idx="1">
                  <c:v>468</c:v>
                </c:pt>
                <c:pt idx="2">
                  <c:v>137</c:v>
                </c:pt>
                <c:pt idx="3">
                  <c:v>11</c:v>
                </c:pt>
              </c:numCache>
            </c:numRef>
          </c:val>
        </c:ser>
      </c:pie3DChart>
      <c:spPr>
        <a:solidFill>
          <a:srgbClr val="d9d9d9"/>
        </a:solidFill>
        <a:ln>
          <a:noFill/>
        </a:ln>
      </c:spPr>
    </c:plotArea>
    <c:legend>
      <c:legendPos val="r"/>
      <c:overlay val="0"/>
      <c:spPr>
        <a:noFill/>
        <a:ln>
          <a:noFill/>
        </a:ln>
      </c:spPr>
    </c:legend>
    <c:plotVisOnly val="1"/>
    <c:dispBlanksAs val="gap"/>
  </c:chart>
  <c:spPr>
    <a:noFill/>
    <a:ln>
      <a:noFill/>
    </a:ln>
  </c:spPr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/>
          <a:lstStyle/>
          <a:p>
            <a:pPr>
              <a:defRPr b="1" sz="2160" spc="-1">
                <a:solidFill>
                  <a:srgbClr val="000000"/>
                </a:solidFill>
                <a:latin typeface="Trebuchet MS"/>
                <a:ea typeface="DejaVu Sans"/>
              </a:defRPr>
            </a:pPr>
            <a:r>
              <a:rPr b="1" sz="2160" spc="-1">
                <a:solidFill>
                  <a:srgbClr val="000000"/>
                </a:solidFill>
                <a:latin typeface="Trebuchet MS"/>
                <a:ea typeface="DejaVu Sans"/>
              </a:rPr>
              <a:t>По вариативным формам прошли аттестацию на высшую квалификационную категорию 673 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backWall>
      <c:spPr>
        <a:solidFill>
          <a:srgbClr val="d9d9d9"/>
        </a:solidFill>
        <a:ln>
          <a:noFill/>
        </a:ln>
      </c:spPr>
    </c:backWall>
    <c:plotArea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По вариативным формам прошли аттестацию на высшую квалификационную категорию 673 </c:v>
                </c:pt>
              </c:strCache>
            </c:strRef>
          </c:tx>
          <c:spPr>
            <a:solidFill>
              <a:srgbClr val="4e67c8"/>
            </a:solidFill>
            <a:ln>
              <a:noFill/>
            </a:ln>
          </c:spPr>
          <c:explosion val="25"/>
          <c:dPt>
            <c:idx val="0"/>
            <c:spPr>
              <a:solidFill>
                <a:srgbClr val="4e67c8"/>
              </a:solidFill>
              <a:ln>
                <a:noFill/>
              </a:ln>
            </c:spPr>
          </c:dPt>
          <c:dPt>
            <c:idx val="1"/>
            <c:spPr>
              <a:solidFill>
                <a:srgbClr val="5eccf3"/>
              </a:solidFill>
              <a:ln>
                <a:noFill/>
              </a:ln>
            </c:spPr>
          </c:dPt>
          <c:dPt>
            <c:idx val="2"/>
            <c:spPr>
              <a:solidFill>
                <a:srgbClr val="a7ea52"/>
              </a:solidFill>
              <a:ln>
                <a:noFill/>
              </a:ln>
            </c:spPr>
          </c:dPt>
          <c:dPt>
            <c:idx val="3"/>
            <c:spPr>
              <a:solidFill>
                <a:srgbClr val="5dceaf"/>
              </a:solidFill>
              <a:ln>
                <a:noFill/>
              </a:ln>
            </c:spPr>
          </c:dPt>
          <c:dPt>
            <c:idx val="4"/>
            <c:spPr>
              <a:solidFill>
                <a:srgbClr val="ff8021"/>
              </a:solidFill>
              <a:ln>
                <a:noFill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2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3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4"/>
              <c:dLblPos val="bestFit"/>
              <c:showLegendKey val="0"/>
              <c:showVal val="0"/>
              <c:showCatName val="0"/>
              <c:showSerName val="0"/>
              <c:showPercent val="1"/>
            </c:dLbl>
            <c:dLblPos val="bestFit"/>
            <c:showLegendKey val="0"/>
            <c:showVal val="0"/>
            <c:showCatName val="0"/>
            <c:showSerName val="0"/>
            <c:showPercent val="1"/>
            <c:showLeaderLines val="0"/>
          </c:dLbls>
          <c:cat>
            <c:strRef>
              <c:f>categories</c:f>
              <c:strCache>
                <c:ptCount val="5"/>
                <c:pt idx="0">
                  <c:v>Мастер-класс</c:v>
                </c:pt>
                <c:pt idx="1">
                  <c:v>Открытое занятие</c:v>
                </c:pt>
                <c:pt idx="2">
                  <c:v>Видеосъемка открытого занятия</c:v>
                </c:pt>
                <c:pt idx="3">
                  <c:v>Решение проектных задач</c:v>
                </c:pt>
                <c:pt idx="4">
                  <c:v>Защита интернет-ресурса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267</c:v>
                </c:pt>
                <c:pt idx="1">
                  <c:v>238</c:v>
                </c:pt>
                <c:pt idx="2">
                  <c:v>118</c:v>
                </c:pt>
                <c:pt idx="3">
                  <c:v>31</c:v>
                </c:pt>
                <c:pt idx="4">
                  <c:v>19</c:v>
                </c:pt>
              </c:numCache>
            </c:numRef>
          </c:val>
        </c:ser>
      </c:pie3DChart>
      <c:spPr>
        <a:solidFill>
          <a:srgbClr val="d9d9d9"/>
        </a:solidFill>
        <a:ln>
          <a:noFill/>
        </a:ln>
      </c:spPr>
    </c:plotArea>
    <c:legend>
      <c:legendPos val="r"/>
      <c:overlay val="0"/>
      <c:spPr>
        <a:noFill/>
        <a:ln>
          <a:noFill/>
        </a:ln>
      </c:spPr>
    </c:legend>
    <c:plotVisOnly val="1"/>
    <c:dispBlanksAs val="gap"/>
  </c:chart>
  <c:spPr>
    <a:noFill/>
    <a:ln>
      <a:noFill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/>
          <a:lstStyle/>
          <a:p>
            <a:pPr>
              <a:defRPr b="1" sz="1800" spc="-1">
                <a:solidFill>
                  <a:srgbClr val="000000"/>
                </a:solidFill>
                <a:latin typeface="Trebuchet MS"/>
                <a:ea typeface="DejaVu Sans"/>
              </a:defRPr>
            </a:pPr>
            <a:r>
              <a:rPr b="1" sz="1800" spc="-1">
                <a:solidFill>
                  <a:srgbClr val="000000"/>
                </a:solidFill>
                <a:latin typeface="Trebuchet MS"/>
                <a:ea typeface="DejaVu Sans"/>
              </a:rPr>
              <a:t>Количество педагогических работников организаций общего, дошкольного и дополнительного образования по муниципальным образованиям (без учета ГОУ)    
13758 человек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spPr>
        <a:solidFill>
          <a:srgbClr val="d9d9d9"/>
        </a:solidFill>
        <a:ln>
          <a:noFill/>
        </a:ln>
      </c:spPr>
    </c:floor>
    <c:backWall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0.0819059212242414"/>
          <c:y val="0.404172174012988"/>
          <c:w val="0.918007129814799"/>
          <c:h val="0.595712890063789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Количество педагогических работников по муниципальным образованиям (без учета ГОУ) 13758 человек</c:v>
                </c:pt>
              </c:strCache>
            </c:strRef>
          </c:tx>
          <c:spPr>
            <a:solidFill>
              <a:srgbClr val="4e67c8"/>
            </a:solidFill>
            <a:ln>
              <a:noFill/>
            </a:ln>
          </c:spPr>
          <c:explosion val="0"/>
          <c:dPt>
            <c:idx val="0"/>
            <c:spPr>
              <a:solidFill>
                <a:srgbClr val="4e67c8"/>
              </a:solidFill>
              <a:ln>
                <a:noFill/>
              </a:ln>
            </c:spPr>
          </c:dPt>
          <c:dPt>
            <c:idx val="1"/>
            <c:spPr>
              <a:solidFill>
                <a:srgbClr val="5eccf3"/>
              </a:solidFill>
              <a:ln>
                <a:noFill/>
              </a:ln>
            </c:spPr>
          </c:dPt>
          <c:dPt>
            <c:idx val="2"/>
            <c:spPr>
              <a:solidFill>
                <a:srgbClr val="a7ea52"/>
              </a:solidFill>
              <a:ln>
                <a:noFill/>
              </a:ln>
            </c:spPr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1"/>
              <c:dLblPos val="bestFit"/>
              <c:showLegendKey val="0"/>
              <c:showVal val="0"/>
              <c:showCatName val="0"/>
              <c:showSerName val="0"/>
              <c:showPercent val="1"/>
            </c:dLbl>
            <c:dLbl>
              <c:idx val="2"/>
              <c:dLblPos val="bestFit"/>
              <c:showLegendKey val="0"/>
              <c:showVal val="0"/>
              <c:showCatName val="0"/>
              <c:showSerName val="0"/>
              <c:showPercent val="1"/>
            </c:dLbl>
            <c:dLblPos val="bestFit"/>
            <c:showLegendKey val="0"/>
            <c:showVal val="0"/>
            <c:showCatName val="0"/>
            <c:showSerName val="0"/>
            <c:showPercent val="1"/>
            <c:showLeaderLines val="0"/>
          </c:dLbls>
          <c:cat>
            <c:strRef>
              <c:f>categories</c:f>
              <c:strCache>
                <c:ptCount val="3"/>
                <c:pt idx="0">
                  <c:v>Имеют высшую КК 2252 чел.</c:v>
                </c:pt>
                <c:pt idx="1">
                  <c:v>Имеют первую КК 5925 чел.</c:v>
                </c:pt>
                <c:pt idx="2">
                  <c:v>Не имеют КК 5581 чел.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2252</c:v>
                </c:pt>
                <c:pt idx="1">
                  <c:v>5925</c:v>
                </c:pt>
                <c:pt idx="2">
                  <c:v>5581</c:v>
                </c:pt>
              </c:numCache>
            </c:numRef>
          </c:val>
        </c:ser>
      </c:pie3DChart>
      <c:spPr>
        <a:solidFill>
          <a:srgbClr val="d9d9d9"/>
        </a:solidFill>
        <a:ln>
          <a:noFill/>
        </a:ln>
      </c:spPr>
    </c:plotArea>
    <c:legend>
      <c:legendPos val="t"/>
      <c:layout>
        <c:manualLayout>
          <c:xMode val="edge"/>
          <c:yMode val="edge"/>
          <c:x val="0.0825872813316359"/>
          <c:y val="0.220126736972966"/>
        </c:manualLayout>
      </c:layout>
      <c:overlay val="0"/>
      <c:spPr>
        <a:noFill/>
        <a:ln>
          <a:noFill/>
        </a:ln>
      </c:spPr>
    </c:legend>
    <c:plotVisOnly val="1"/>
    <c:dispBlanksAs val="gap"/>
  </c:chart>
  <c:spPr>
    <a:noFill/>
    <a:ln>
      <a:noFill/>
    </a:ln>
  </c:spPr>
</c:chartSpace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3"/>
          <a:stretch/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8" name="" descr=""/>
          <p:cNvPicPr/>
          <p:nvPr/>
        </p:nvPicPr>
        <p:blipFill>
          <a:blip r:embed="rId2"/>
          <a:stretch/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79" name="" descr=""/>
          <p:cNvPicPr/>
          <p:nvPr/>
        </p:nvPicPr>
        <p:blipFill>
          <a:blip r:embed="rId3"/>
          <a:stretch/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5105520"/>
            <a:ext cx="9143280" cy="175176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9143280" cy="5104800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0" y="3768480"/>
            <a:ext cx="9143280" cy="228528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0" y="1600200"/>
            <a:ext cx="9143280" cy="5104800"/>
          </a:xfrm>
          <a:prstGeom prst="ellipse">
            <a:avLst/>
          </a:prstGeom>
          <a:gradFill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0" y="5105520"/>
            <a:ext cx="9143280" cy="175176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" name="CustomShape 2"/>
          <p:cNvSpPr/>
          <p:nvPr/>
        </p:nvSpPr>
        <p:spPr>
          <a:xfrm>
            <a:off x="0" y="0"/>
            <a:ext cx="9143280" cy="5104800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" name="CustomShape 3"/>
          <p:cNvSpPr/>
          <p:nvPr/>
        </p:nvSpPr>
        <p:spPr>
          <a:xfrm>
            <a:off x="0" y="3768480"/>
            <a:ext cx="9143280" cy="228528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CustomShape 4"/>
          <p:cNvSpPr/>
          <p:nvPr/>
        </p:nvSpPr>
        <p:spPr>
          <a:xfrm>
            <a:off x="0" y="1600200"/>
            <a:ext cx="9143280" cy="5104800"/>
          </a:xfrm>
          <a:prstGeom prst="ellipse">
            <a:avLst/>
          </a:prstGeom>
          <a:gradFill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chart" Target="../charts/chart9.xml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chart" Target="../charts/chart10.xml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chart" Target="../charts/chart11.xml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chart" Target="../charts/chart12.xml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hyperlink" Target="http://my.briop.ru/" TargetMode="External"/><Relationship Id="rId2" Type="http://schemas.openxmlformats.org/officeDocument/2006/relationships/hyperlink" Target="http://my.briop.ru/" TargetMode="External"/><Relationship Id="rId3" Type="http://schemas.openxmlformats.org/officeDocument/2006/relationships/hyperlink" Target="http://my.briop.ru/" TargetMode="External"/><Relationship Id="rId4" Type="http://schemas.openxmlformats.org/officeDocument/2006/relationships/hyperlink" Target="http://my.briop.ru/" TargetMode="External"/><Relationship Id="rId5" Type="http://schemas.openxmlformats.org/officeDocument/2006/relationships/hyperlink" Target="http://my.briop.ru/" TargetMode="External"/><Relationship Id="rId6" Type="http://schemas.openxmlformats.org/officeDocument/2006/relationships/hyperlink" Target="http://my.briop.ru/" TargetMode="External"/><Relationship Id="rId7" Type="http://schemas.openxmlformats.org/officeDocument/2006/relationships/hyperlink" Target="http://my.briop.ru/" TargetMode="External"/><Relationship Id="rId8" Type="http://schemas.openxmlformats.org/officeDocument/2006/relationships/hyperlink" Target="http://my.briop.ru/" TargetMode="External"/><Relationship Id="rId9" Type="http://schemas.openxmlformats.org/officeDocument/2006/relationships/hyperlink" Target="http://att03.ru/" TargetMode="External"/><Relationship Id="rId10" Type="http://schemas.openxmlformats.org/officeDocument/2006/relationships/hyperlink" Target="http://att03.ru/" TargetMode="External"/><Relationship Id="rId11" Type="http://schemas.openxmlformats.org/officeDocument/2006/relationships/hyperlink" Target="http://att03.ru/" TargetMode="External"/><Relationship Id="rId12" Type="http://schemas.openxmlformats.org/officeDocument/2006/relationships/hyperlink" Target="http://att03.ru/" TargetMode="External"/><Relationship Id="rId13" Type="http://schemas.openxmlformats.org/officeDocument/2006/relationships/hyperlink" Target="http://att03.ru/" TargetMode="External"/><Relationship Id="rId14" Type="http://schemas.openxmlformats.org/officeDocument/2006/relationships/hyperlink" Target="http://att03.ru/" TargetMode="External"/><Relationship Id="rId15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chart" Target="../charts/chart7.xml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chart" Target="../charts/chart8.xml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755640" y="1268640"/>
            <a:ext cx="7416000" cy="350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«Проблемы и перспективы развития аттестации и профессиональных квалификаций в условиях формирования системы профессионального роста педагога»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539640" y="332640"/>
            <a:ext cx="7128000" cy="1063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С января 2016 года </a:t>
            </a:r>
            <a:r>
              <a:rPr b="1" i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по упрощенной форме</a:t>
            </a:r>
            <a:r>
              <a:rPr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прошли аттестацию на высшую квалификационную категорию 248 педагогических  работников, что составляет 27% от общего числа аттестуемых на ВКК (табл.5). </a:t>
            </a:r>
            <a:endParaRPr/>
          </a:p>
          <a:p>
            <a:pPr>
              <a:lnSpc>
                <a:spcPct val="100000"/>
              </a:lnSpc>
            </a:pPr>
            <a:r>
              <a:rPr i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Таблица 5</a:t>
            </a:r>
            <a:endParaRPr/>
          </a:p>
        </p:txBody>
      </p:sp>
      <p:graphicFrame>
        <p:nvGraphicFramePr>
          <p:cNvPr id="92" name="Table 2"/>
          <p:cNvGraphicFramePr/>
          <p:nvPr/>
        </p:nvGraphicFramePr>
        <p:xfrm>
          <a:off x="683640" y="1556640"/>
          <a:ext cx="7707240" cy="4275720"/>
        </p:xfrm>
        <a:graphic>
          <a:graphicData uri="http://schemas.openxmlformats.org/drawingml/2006/table">
            <a:tbl>
              <a:tblPr/>
              <a:tblGrid>
                <a:gridCol w="1926720"/>
                <a:gridCol w="1926720"/>
                <a:gridCol w="1926720"/>
                <a:gridCol w="1927440"/>
              </a:tblGrid>
              <a:tr h="1232280"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Категории педагогических работников аттестуемых по упрощенной форме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e67c8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Общее кол-во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e67c8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Установлена ВК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e67c8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Отказано 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e67c8"/>
                    </a:solidFill>
                  </a:tcPr>
                </a:tc>
              </a:tr>
              <a:tr h="602640"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Имеющие почетные звания и отраслевые награды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217 (87,5)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208 (96%)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9 (4%)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</a:tr>
              <a:tr h="1232280"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Подготовившие победителей и призеров регионального и российского уровней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22 (8,8%)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22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</a:tr>
              <a:tr h="812520"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Победители и призеры профессиональных конкурсов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 (1,6%)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4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</a:tr>
              <a:tr h="182880"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Члены ЭПГ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5 (2%)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5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0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</a:tr>
              <a:tr h="213480"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Итого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919aca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248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919aca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239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919aca"/>
                    </a:solidFill>
                  </a:tcPr>
                </a:tc>
                <a:tc>
                  <a:txBody>
                    <a:bodyPr lIns="68400" rIns="68400"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Calibri"/>
                        </a:rPr>
                        <a:t>9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919aca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" name="Диаграмма 1"/>
          <p:cNvGraphicFramePr/>
          <p:nvPr/>
        </p:nvGraphicFramePr>
        <p:xfrm>
          <a:off x="467640" y="260640"/>
          <a:ext cx="8280360" cy="62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" name="Диаграмма 1"/>
          <p:cNvGraphicFramePr/>
          <p:nvPr/>
        </p:nvGraphicFramePr>
        <p:xfrm>
          <a:off x="395640" y="116640"/>
          <a:ext cx="8568360" cy="64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611640" y="692640"/>
            <a:ext cx="7992000" cy="5576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Статистика по районам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учителей с ВКК (более 30%) в: 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Кижингинском районе – 31%;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Муйском районе – 33%.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учителей с  ПКК (более 50%) в: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Северобайкальском районе – 53%,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Тункинском – 54% ; 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Кяхтинском – 55%; 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Закаменском – 57%;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Заиграевском – 64,5%.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учителей не имеющих КК в: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Тарбагатайском районе – 48 %;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Мухоршибирском районе – 49%;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Окинском районе – 50%;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Баунтовский районе – 42%.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" name="Диаграмма 1"/>
          <p:cNvGraphicFramePr/>
          <p:nvPr/>
        </p:nvGraphicFramePr>
        <p:xfrm>
          <a:off x="827640" y="620640"/>
          <a:ext cx="7704000" cy="57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467640" y="675360"/>
            <a:ext cx="7920000" cy="5578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Статистика по районам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педагогов ДОУ с ВКК в:</a:t>
            </a:r>
            <a:endParaRPr/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Тарбагатайском районе – 29%.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педагогов с ПКК в:</a:t>
            </a:r>
            <a:endParaRPr/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Муйском районе – 65,3%;</a:t>
            </a:r>
            <a:endParaRPr/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Тункинском районе – 60%.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Нет ни одного педагога ДОУ с ВКК в: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Прибайкальском районе;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Курумканском районе; 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Хоринском районе;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Еравнинском районе.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1 педагог ДОУ с ВКК в Закаменском районе.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Более 50 % педагогов ДОУ не имеют КК в г. Улан-Удэ и 12 районах РБ. </a:t>
            </a:r>
            <a:endParaRPr/>
          </a:p>
        </p:txBody>
      </p:sp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Диаграмма 1"/>
          <p:cNvGraphicFramePr/>
          <p:nvPr/>
        </p:nvGraphicFramePr>
        <p:xfrm>
          <a:off x="683640" y="332640"/>
          <a:ext cx="7704000" cy="59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ustomShape 1"/>
          <p:cNvSpPr/>
          <p:nvPr/>
        </p:nvSpPr>
        <p:spPr>
          <a:xfrm>
            <a:off x="1043640" y="836640"/>
            <a:ext cx="7848000" cy="40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Статистика по районам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педагогов организаций дополнительного образования, имеющих ВКК в: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Кижингинском районе – 36%.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Наибольший процент педагогов, имеющих ПКК в: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Бичурском районе – 67%;</a:t>
            </a:r>
            <a:endParaRPr/>
          </a:p>
          <a:p>
            <a:pPr marL="285840" indent="-285120">
              <a:lnSpc>
                <a:spcPct val="100000"/>
              </a:lnSpc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Муйском районе – 68%.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Более 50% педагогов организаций дополнительного образования  не имеют КК в г. Улан—Удэ и 10 районах республики. </a:t>
            </a:r>
            <a:endParaRPr/>
          </a:p>
        </p:txBody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755640" y="836640"/>
            <a:ext cx="7560000" cy="4968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 соответствии с Перечнем поручений Президента Российской Федерации по итогам заседания Государственного совета по вопросам совершенствования системы общего образования необходимо «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обеспечить формирование национальной системы учительского роста</a:t>
            </a: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, направленной, в частности, на установление для педагогических работников уровней владения профессиональными компетенциями,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подтверждаемыми результатами аттестации</a:t>
            </a: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, а также на учёт мнения выпускников общеобразовательных организаций, но не ранее чем через четыре года после окончания ими обучения в таких организациях, предусмотрев издание соответствующих нормативных правовых актов» (Поручение Пр-15ГС, п.1г). </a:t>
            </a:r>
            <a:endParaRPr/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683640" y="1124640"/>
            <a:ext cx="7560000" cy="411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Приказом Министерства труда и социальной защиты Российской Федерации от 18 октября 2013 г. № 544н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утвержден профессиональный стандарт «Педагог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(педагогическая деятельность в сфере дошкольного, начального общего, основного общего, среднего общего образования) (воспитатель, учитель)», в котором определены ключевые трудовые функции педагога, а также описаны необходимые для выполнения этих функций знания и умения.</a:t>
            </a:r>
            <a:endParaRPr/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971640" y="836640"/>
            <a:ext cx="7416000" cy="5941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 2015 – 2016 учебном году аттестация педагогических работников Республики Бурятия проводилась в соответствии с действующим законодательством Российской Федерации в сфере образования, Федеральным Законом № 273-ФЗ "Об образовании в РФ" (ст.49), Порядком проведения аттестации педагогических работников организаций, осуществляющих образовательную деятельность, утвержденным приказом Минобрнауки России от 07.04.2014 № 276, нормативными документами МОиН РБ, отраслевым соглашением, коллективными договорами.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871560" y="2674800"/>
            <a:ext cx="7408080" cy="34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2"/>
          <p:cNvSpPr/>
          <p:nvPr/>
        </p:nvSpPr>
        <p:spPr>
          <a:xfrm>
            <a:off x="1793160" y="4372200"/>
            <a:ext cx="65116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4" name="Picture 4" descr=""/>
          <p:cNvPicPr/>
          <p:nvPr/>
        </p:nvPicPr>
        <p:blipFill>
          <a:blip r:embed="rId1"/>
          <a:srcRect l="4597" t="21455" r="26981" b="9999"/>
          <a:stretch/>
        </p:blipFill>
        <p:spPr>
          <a:xfrm>
            <a:off x="250920" y="260280"/>
            <a:ext cx="8568720" cy="6263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"/>
          <p:cNvPicPr/>
          <p:nvPr/>
        </p:nvPicPr>
        <p:blipFill>
          <a:blip r:embed="rId1"/>
          <a:srcRect l="5015" t="21963" r="31214" b="16890"/>
          <a:stretch/>
        </p:blipFill>
        <p:spPr>
          <a:xfrm>
            <a:off x="539640" y="620640"/>
            <a:ext cx="7992360" cy="5255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2" descr=""/>
          <p:cNvPicPr/>
          <p:nvPr/>
        </p:nvPicPr>
        <p:blipFill>
          <a:blip r:embed="rId1"/>
          <a:srcRect l="4476" t="20212" r="27189" b="11960"/>
          <a:stretch/>
        </p:blipFill>
        <p:spPr>
          <a:xfrm>
            <a:off x="0" y="28440"/>
            <a:ext cx="9057600" cy="6828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2" descr=""/>
          <p:cNvPicPr/>
          <p:nvPr/>
        </p:nvPicPr>
        <p:blipFill>
          <a:blip r:embed="rId1"/>
          <a:srcRect l="6000" t="24671" r="28710" b="12598"/>
          <a:stretch/>
        </p:blipFill>
        <p:spPr>
          <a:xfrm>
            <a:off x="281160" y="620640"/>
            <a:ext cx="8538480" cy="5766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2" descr=""/>
          <p:cNvPicPr/>
          <p:nvPr/>
        </p:nvPicPr>
        <p:blipFill>
          <a:blip r:embed="rId1"/>
          <a:srcRect l="6947" t="22601" r="30588" b="18486"/>
          <a:stretch/>
        </p:blipFill>
        <p:spPr>
          <a:xfrm>
            <a:off x="468360" y="620640"/>
            <a:ext cx="8257320" cy="5616000"/>
          </a:xfrm>
          <a:prstGeom prst="rect">
            <a:avLst/>
          </a:prstGeom>
          <a:ln>
            <a:noFill/>
          </a:ln>
        </p:spPr>
      </p:pic>
      <p:pic>
        <p:nvPicPr>
          <p:cNvPr id="109" name="Picture 2" descr=""/>
          <p:cNvPicPr/>
          <p:nvPr/>
        </p:nvPicPr>
        <p:blipFill>
          <a:blip r:embed="rId2"/>
          <a:srcRect l="6947" t="22601" r="30588" b="18486"/>
          <a:stretch/>
        </p:blipFill>
        <p:spPr>
          <a:xfrm>
            <a:off x="620640" y="773280"/>
            <a:ext cx="8257320" cy="5616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611280" y="549360"/>
            <a:ext cx="8136720" cy="484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 соответствии с планом работы ГАУ ДПО РБ БРИОП с 2015 года разработана новая автоматизированная система «АИС БРИОП». Основное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назначение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«АИС БРИОП» заключается в создании комплекса программ и баз данных, обеспечивающих единую систему регистрации на услуги ГАУ ДПО РБ БРИОП, включая прохождение аттестации педагогических работников организаций, осуществляющих образовательную деятельность в Республике Бурятия. 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 мае 2016 года проведен  тестирование «АИС БРИОП» и апробация автоматизированной системы для контрольной группы аттестуемых педагогов.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Прием заявлений и регистрация на прохождение аттестации в  2016 – 2017 учебном  году осуществляется в новой автоматизированной системе «АИС БРИОП». Правила регистрации  размещены на сайте 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1"/>
              </a:rPr>
              <a:t>http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2"/>
              </a:rPr>
              <a:t>://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3"/>
              </a:rPr>
              <a:t>my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4"/>
              </a:rPr>
              <a:t>.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5"/>
              </a:rPr>
              <a:t>briop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6"/>
              </a:rPr>
              <a:t>.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7"/>
              </a:rPr>
              <a:t>ru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8"/>
              </a:rPr>
              <a:t>/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и на сайте 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9"/>
              </a:rPr>
              <a:t>http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10"/>
              </a:rPr>
              <a:t>://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11"/>
              </a:rPr>
              <a:t>att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12"/>
              </a:rPr>
              <a:t>03.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13"/>
              </a:rPr>
              <a:t>ru</a:t>
            </a:r>
            <a:r>
              <a:rPr b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  <a:hlinkClick r:id="rId14"/>
              </a:rPr>
              <a:t>/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endParaRPr/>
          </a:p>
        </p:txBody>
      </p:sp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1403640" y="2061000"/>
            <a:ext cx="6264000" cy="130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   </a:t>
            </a:r>
            <a:r>
              <a:rPr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Спасибо за внимание!</a:t>
            </a:r>
            <a:endParaRPr/>
          </a:p>
        </p:txBody>
      </p:sp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827640" y="692640"/>
            <a:ext cx="7776000" cy="533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50000"/>
              </a:lnSpc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Для оптимизации правоприменения Порядка аттестации в субъектах Российской Федерации, Министерством образования и науки РФ были поставлены перед регионами задачи:</a:t>
            </a:r>
            <a:endParaRPr/>
          </a:p>
          <a:p>
            <a:pPr>
              <a:lnSpc>
                <a:spcPct val="15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1. приведение НПА субъектов РФ в соответствие с федеральным Порядком аттестации;</a:t>
            </a:r>
            <a:endParaRPr/>
          </a:p>
          <a:p>
            <a:pPr>
              <a:lnSpc>
                <a:spcPct val="15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2. обеспечение независимости и объективности оценивания;</a:t>
            </a:r>
            <a:endParaRPr/>
          </a:p>
          <a:p>
            <a:pPr>
              <a:lnSpc>
                <a:spcPct val="15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3. упрощение аттестационных процедур;</a:t>
            </a:r>
            <a:endParaRPr/>
          </a:p>
          <a:p>
            <a:pPr>
              <a:lnSpc>
                <a:spcPct val="15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4. обеспечение соответствия между реальным уровнем квалификации педработника и результатами его аттестации.</a:t>
            </a:r>
            <a:endParaRPr/>
          </a:p>
          <a:p>
            <a:pPr>
              <a:lnSpc>
                <a:spcPct val="15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 целью приведения в соответствие с федеральным законодательством, обновлялась  региональная нормативная база по аттестации педагогических работников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324000" y="189000"/>
            <a:ext cx="8495640" cy="6947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 1 сентября 2015 г. аттестацию для установления квалификационной категории (первой или высшей) педагогические работники Республики Бурятия проходят по следующим формам.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 </a:t>
            </a: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Аттестации на</a:t>
            </a:r>
            <a:r>
              <a:rPr lang="ru-RU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 </a:t>
            </a:r>
            <a:r>
              <a:rPr b="1" i="1" lang="ru-RU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первую </a:t>
            </a:r>
            <a:r>
              <a:rPr b="1" i="1"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квалификационную категорию предусматривает только </a:t>
            </a: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электронный портфолио аттестуемого, в котором представлены результаты профессиональной деятельности.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 </a:t>
            </a: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Формы аттестации на </a:t>
            </a:r>
            <a:r>
              <a:rPr b="1" i="1" lang="ru-RU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высшую</a:t>
            </a:r>
            <a:r>
              <a:rPr b="1" i="1"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квалификационную категорию</a:t>
            </a: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216000" indent="-215640">
              <a:lnSpc>
                <a:spcPct val="100000"/>
              </a:lnSpc>
              <a:buClr>
                <a:srgbClr val="281f18"/>
              </a:buClr>
              <a:buFont typeface="Trebuchet MS"/>
              <a:buAutoNum type="arabicPeriod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электронный портфолио аттестуемого, в котором представлены результаты профессиональной деятельности;</a:t>
            </a:r>
            <a:endParaRPr/>
          </a:p>
          <a:p>
            <a:pPr marL="216000" indent="-215640">
              <a:lnSpc>
                <a:spcPct val="100000"/>
              </a:lnSpc>
              <a:buClr>
                <a:srgbClr val="281f18"/>
              </a:buClr>
              <a:buFont typeface="Trebuchet MS"/>
              <a:buAutoNum type="arabicPeriod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публичная презентация и защита системы педагогической деятельности;</a:t>
            </a:r>
            <a:endParaRPr/>
          </a:p>
          <a:p>
            <a:pPr marL="216000" indent="-215640">
              <a:lnSpc>
                <a:spcPct val="100000"/>
              </a:lnSpc>
              <a:buClr>
                <a:srgbClr val="281f18"/>
              </a:buClr>
              <a:buFont typeface="Trebuchet MS"/>
              <a:buAutoNum type="arabicPeriod"/>
            </a:pPr>
            <a:r>
              <a:rPr b="1" i="1"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на выбор аттестуемого одна из следующих форм:</a:t>
            </a:r>
            <a:endParaRPr/>
          </a:p>
          <a:p>
            <a:pPr marL="285840" indent="-285120">
              <a:lnSpc>
                <a:spcPct val="100000"/>
              </a:lnSpc>
              <a:buClr>
                <a:srgbClr val="281f18"/>
              </a:buClr>
              <a:buFont typeface="Arial"/>
              <a:buChar char="•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открытый урок;</a:t>
            </a:r>
            <a:endParaRPr/>
          </a:p>
          <a:p>
            <a:pPr marL="285840" indent="-285120">
              <a:lnSpc>
                <a:spcPct val="100000"/>
              </a:lnSpc>
              <a:buClr>
                <a:srgbClr val="281f18"/>
              </a:buClr>
              <a:buFont typeface="Arial"/>
              <a:buChar char="•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видеоурок;</a:t>
            </a:r>
            <a:endParaRPr/>
          </a:p>
          <a:p>
            <a:pPr marL="285840" indent="-285120">
              <a:lnSpc>
                <a:spcPct val="100000"/>
              </a:lnSpc>
              <a:buClr>
                <a:srgbClr val="281f18"/>
              </a:buClr>
              <a:buFont typeface="Arial"/>
              <a:buChar char="•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очная презентация образовательного Интернет-ресурса;</a:t>
            </a:r>
            <a:endParaRPr/>
          </a:p>
          <a:p>
            <a:pPr marL="285840" indent="-285120">
              <a:lnSpc>
                <a:spcPct val="100000"/>
              </a:lnSpc>
              <a:buClr>
                <a:srgbClr val="281f18"/>
              </a:buClr>
              <a:buFont typeface="Arial"/>
              <a:buChar char="•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представление передового педагогического опыта (мастер-класс или методический семинар) на курсах повышения квалификации;</a:t>
            </a:r>
            <a:endParaRPr/>
          </a:p>
          <a:p>
            <a:pPr marL="285840" indent="-285120">
              <a:lnSpc>
                <a:spcPct val="100000"/>
              </a:lnSpc>
              <a:buClr>
                <a:srgbClr val="281f18"/>
              </a:buClr>
              <a:buFont typeface="Arial"/>
              <a:buChar char="•"/>
            </a:pPr>
            <a:r>
              <a:rPr lang="ru-RU" sz="1800" spc="-1" strike="noStrike">
                <a:solidFill>
                  <a:srgbClr val="281f18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решение проектных задач.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871560" y="2674800"/>
            <a:ext cx="7408080" cy="34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2"/>
          <p:cNvSpPr/>
          <p:nvPr/>
        </p:nvSpPr>
        <p:spPr>
          <a:xfrm>
            <a:off x="1793160" y="4372200"/>
            <a:ext cx="65116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6" name="Picture 1" descr=""/>
          <p:cNvPicPr/>
          <p:nvPr/>
        </p:nvPicPr>
        <p:blipFill>
          <a:blip r:embed="rId1"/>
          <a:srcRect l="26684" t="23714" r="27891" b="5657"/>
          <a:stretch/>
        </p:blipFill>
        <p:spPr>
          <a:xfrm>
            <a:off x="250920" y="260280"/>
            <a:ext cx="8713080" cy="6054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Table 1"/>
          <p:cNvGraphicFramePr/>
          <p:nvPr/>
        </p:nvGraphicFramePr>
        <p:xfrm>
          <a:off x="683640" y="476640"/>
          <a:ext cx="7776360" cy="5832000"/>
        </p:xfrm>
        <a:graphic>
          <a:graphicData uri="http://schemas.openxmlformats.org/drawingml/2006/table">
            <a:tbl>
              <a:tblPr/>
              <a:tblGrid>
                <a:gridCol w="3888360"/>
                <a:gridCol w="3888360"/>
              </a:tblGrid>
              <a:tr h="613800">
                <a:tc>
                  <a:txBody>
                    <a:bodyPr lIns="68400" rIns="68400"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Всего аттестовано на квалификационные категории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e67c8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3044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e67c8"/>
                    </a:solidFill>
                  </a:tcPr>
                </a:tc>
              </a:tr>
              <a:tr h="1227600">
                <a:tc>
                  <a:txBody>
                    <a:bodyPr lIns="68400" rIns="68400"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Аттестовано на 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высшую</a:t>
                      </a: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квалификационную категорию</a:t>
                      </a: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:</a:t>
                      </a:r>
                      <a:endParaRPr/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Установлена высшая к/к</a:t>
                      </a:r>
                      <a:endParaRPr/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Отказано в установлении высшей к/к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921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908 (98,6%)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13 (1,4%)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</a:tr>
              <a:tr h="122760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Аттестовано на 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первую квалификационную категорию</a:t>
                      </a: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: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Установлена первая к/к</a:t>
                      </a:r>
                      <a:endParaRPr/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Отказано в установлении первой к/к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2123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1999 (94%)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124 (6%)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</a:tr>
              <a:tr h="1841760">
                <a:tc>
                  <a:txBody>
                    <a:bodyPr lIns="68400" rIns="68400"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Аттестовано с целью подтверждения 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соответствия занимаемой должности:</a:t>
                      </a:r>
                      <a:endParaRPr/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Установлено соответствие занимаемой должности</a:t>
                      </a:r>
                      <a:endParaRPr/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Отказано в установлении соответствия занимаемой должности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 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11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11</a:t>
                      </a:r>
                      <a:endParaRPr/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0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3eb"/>
                    </a:solidFill>
                  </a:tcPr>
                </a:tc>
              </a:tr>
              <a:tr h="921600">
                <a:tc>
                  <a:txBody>
                    <a:bodyPr lIns="68400" rIns="68400"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/>
                          <a:ea typeface="Times New Roman"/>
                        </a:rPr>
                        <a:t>Заседания Главной аттестационной комиссии, подготовка  протоколов и приказов по результатам заседаний ГАК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 Unicode MS"/>
                          <a:ea typeface="Times New Roman"/>
                        </a:rPr>
                        <a:t>32</a:t>
                      </a:r>
                      <a:endParaRPr/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af5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Диаграмма 1"/>
          <p:cNvGraphicFramePr/>
          <p:nvPr/>
        </p:nvGraphicFramePr>
        <p:xfrm>
          <a:off x="899640" y="404640"/>
          <a:ext cx="7344000" cy="57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Диаграмма 1"/>
          <p:cNvGraphicFramePr/>
          <p:nvPr/>
        </p:nvGraphicFramePr>
        <p:xfrm>
          <a:off x="1043640" y="548640"/>
          <a:ext cx="7272000" cy="55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108000" y="92160"/>
            <a:ext cx="8927280" cy="804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 1 января 2016 г.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вступило в действие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ОТРАСЛЕВОЕ СОГЛАШЕНИЕ по организациям, находящимся в ведении  Министерства образования и науки Республики Бурятия, на 2016-2018 годы 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(далее – Соглашение)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 </a:t>
            </a: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между Рескомом профсоюза работников народного образования и науки РФ и Министерством образования и науки Республики Бурятия. В разделе VIII Соглашения прописаны условия аттестации педагогических работников. </a:t>
            </a:r>
            <a:endParaRPr/>
          </a:p>
          <a:p>
            <a:pPr>
              <a:lnSpc>
                <a:spcPct val="100000"/>
              </a:lnSpc>
            </a:pPr>
            <a:r>
              <a:rPr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Стороны договорились, что при прохождении аттестации на высшую квалификационную категорию предусмотрена упрощенная форма профессиональной экспертизы - оценка профессионального портфолио, без прохождения вариативных аттестационных процедур и защиты системы педагогической деятельности, для следующих категорий педагогических работников: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rebuchet MS"/>
                <a:ea typeface="DejaVu Sans"/>
              </a:rPr>
              <a:t>- награжденные государственными наградами, получившие почетные звания, отраслевые знаки отличия Российской Федерации, государственные награды или звания Республики Бурятия, независимо от года награждения (Медаль ордена «За заслуги перед Отечеством», медаль «За вклад в развитие образования», «Заслуженный учитель РФ», «Заслуженный деятель науки РФ», «Заслуженный работник физической культуры РФ», «Отличник физической культуры и спорта РФ», «Отличник просвещения СССР», «Отличник народного просвещения РФ», «Почетный работник общего образования РФ», «Почетный работник среднего профессионального образования РФ», «Отличник физкультуры и спорта РФ», «Народный учитель РБ», «Заслуженный учитель РБ»,  «Заслуженный работник образования РБ»; «Заслуженный работник физической культуры РБ», «Заслуженный деятель науки РБ»); </a:t>
            </a:r>
            <a:endParaRPr/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808</TotalTime>
  <Application>LibreOffice/5.0.3.2$Linux_x86 LibreOffice_project/00m0$Build-2</Application>
  <Paragraphs>244</Paragraphs>
  <Company>SPecialiST RePack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2016-10-26T01:46:47Z</dcterms:created>
  <dc:creator>User</dc:creator>
  <dc:language>ru-RU</dc:language>
  <cp:lastPrinted>2016-10-27T04:45:31Z</cp:lastPrinted>
  <dcterms:modified xsi:type="dcterms:W3CDTF">2017-01-17T10:47:38Z</dcterms:modified>
  <cp:revision>45</cp:revision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SPecialiST RePack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33</vt:i4>
  </property>
</Properties>
</file>